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5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B5E15F-1F9F-4A65-A829-93538E31C1DF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692EA1-CDA6-4E98-A04B-8EAB1A1BE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 Tour of the Cell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4" descr="06_01NerveCellsInBrain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04800"/>
            <a:ext cx="4343400" cy="32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basic types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electron microscopes (EMs)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used to study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structures 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Scanning electron microscopes (SEMs)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focus a beam of electrons onto the surface of a specimen, providing images that look 3-D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Transmission electron microscopes (TEMs)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focus a beam of electrons through a specimen </a:t>
            </a: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TEMs are used mainly to study the internal structure of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 fractionation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takes cells apart and separates the major organelles from one another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Centrifuges fractionate cells into their component parts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 fractionation enables scientists to determine the functions of organelles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Biochemistry and cytology help correlate cell function with structure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Cell Fractionation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Cell Fractionation</a:t>
            </a:r>
            <a:endParaRPr lang="en-US" dirty="0"/>
          </a:p>
        </p:txBody>
      </p:sp>
      <p:pic>
        <p:nvPicPr>
          <p:cNvPr id="4" name="Picture 13" descr="06_04aCellFractiona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143" y="1481138"/>
            <a:ext cx="6837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4495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Tissue</a:t>
            </a:r>
            <a:br>
              <a:rPr lang="en-US" b="1" dirty="0" smtClean="0"/>
            </a:br>
            <a:r>
              <a:rPr lang="en-US" b="1" dirty="0" smtClean="0"/>
              <a:t>cells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81400" y="3581400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Homogenization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553200" y="464820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Homogenate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19600" y="5638800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Centrifugation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Cell Fractionation</a:t>
            </a:r>
            <a:endParaRPr lang="en-US" dirty="0"/>
          </a:p>
        </p:txBody>
      </p:sp>
      <p:pic>
        <p:nvPicPr>
          <p:cNvPr id="4" name="Picture 26" descr="06_04bCellFractiona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425" y="1481138"/>
            <a:ext cx="53431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2590800"/>
            <a:ext cx="182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Pellet rich in</a:t>
            </a:r>
            <a:br>
              <a:rPr lang="en-US" sz="1400" b="1" dirty="0" smtClean="0"/>
            </a:br>
            <a:r>
              <a:rPr lang="en-US" sz="1400" b="1" dirty="0" smtClean="0"/>
              <a:t>nuclei and</a:t>
            </a:r>
            <a:br>
              <a:rPr lang="en-US" sz="1400" b="1" dirty="0" smtClean="0"/>
            </a:br>
            <a:r>
              <a:rPr lang="en-US" sz="1400" b="1" dirty="0" smtClean="0"/>
              <a:t>cellular debris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096000" y="2209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Differential</a:t>
            </a:r>
            <a:br>
              <a:rPr lang="en-US" b="1" dirty="0" smtClean="0"/>
            </a:br>
            <a:r>
              <a:rPr lang="en-US" b="1" dirty="0" smtClean="0"/>
              <a:t>centrifugation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95600" y="3886200"/>
            <a:ext cx="1676400" cy="119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Pellet rich in</a:t>
            </a:r>
            <a:br>
              <a:rPr lang="en-US" sz="1400" b="1" dirty="0" smtClean="0"/>
            </a:br>
            <a:r>
              <a:rPr lang="en-US" sz="1400" b="1" dirty="0" smtClean="0"/>
              <a:t>mitochondria</a:t>
            </a:r>
            <a:br>
              <a:rPr lang="en-US" sz="1400" b="1" dirty="0" smtClean="0"/>
            </a:br>
            <a:r>
              <a:rPr lang="en-US" sz="1400" b="1" dirty="0" smtClean="0"/>
              <a:t>(and </a:t>
            </a:r>
            <a:r>
              <a:rPr lang="en-US" sz="1400" b="1" dirty="0" err="1" smtClean="0"/>
              <a:t>chloro</a:t>
            </a:r>
            <a:r>
              <a:rPr lang="en-US" sz="1400" b="1" dirty="0" smtClean="0"/>
              <a:t>-</a:t>
            </a:r>
            <a:br>
              <a:rPr lang="en-US" sz="1400" b="1" dirty="0" smtClean="0"/>
            </a:br>
            <a:r>
              <a:rPr lang="en-US" sz="1400" b="1" dirty="0" err="1" smtClean="0"/>
              <a:t>plasts</a:t>
            </a:r>
            <a:r>
              <a:rPr lang="en-US" sz="1400" b="1" dirty="0" smtClean="0"/>
              <a:t> if cells</a:t>
            </a:r>
            <a:br>
              <a:rPr lang="en-US" sz="1400" b="1" dirty="0" smtClean="0"/>
            </a:br>
            <a:r>
              <a:rPr lang="en-US" sz="1400" b="1" dirty="0" smtClean="0"/>
              <a:t>are from a plant)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51816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Pellet rich in</a:t>
            </a:r>
            <a:br>
              <a:rPr lang="en-US" sz="1400" b="1" dirty="0" smtClean="0"/>
            </a:br>
            <a:r>
              <a:rPr lang="en-US" sz="1400" b="1" dirty="0" smtClean="0"/>
              <a:t>“</a:t>
            </a:r>
            <a:r>
              <a:rPr lang="en-US" sz="1400" b="1" dirty="0" err="1" smtClean="0"/>
              <a:t>microsomes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867400" y="58674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Pellet rich in</a:t>
            </a:r>
            <a:br>
              <a:rPr lang="en-US" sz="1400" b="1" dirty="0" smtClean="0"/>
            </a:br>
            <a:r>
              <a:rPr lang="en-US" sz="1400" b="1" dirty="0" err="1" smtClean="0"/>
              <a:t>ribosomes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18288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1,000 </a:t>
            </a:r>
            <a:r>
              <a:rPr lang="en-US" b="1" i="1" dirty="0" smtClean="0"/>
              <a:t>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95800" y="266700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20,000 </a:t>
            </a:r>
            <a:r>
              <a:rPr lang="en-US" b="1" i="1" dirty="0" smtClean="0"/>
              <a:t>g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715000" y="350520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80,000 </a:t>
            </a:r>
            <a:r>
              <a:rPr lang="en-US" b="1" i="1" dirty="0" smtClean="0"/>
              <a:t>g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172200" y="43434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150,000 </a:t>
            </a:r>
            <a:r>
              <a:rPr lang="en-US" b="1" i="1" dirty="0" smtClean="0"/>
              <a:t>g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basic structural and functional unit of every organism is one of two types of cells: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prokaryotic or eukaryotic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organisms of the domains Bacteria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consist of prokaryotic cells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Protists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fungi, animals, and plants all consist of eukaryotic cells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Eukaryotic cells have internal membranes that compartmentalize their functions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Basic features of all cells: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Plasma membrane</a:t>
            </a:r>
          </a:p>
          <a:p>
            <a:pPr marL="971550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Semifluid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substance called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Chromosomes (carry genes)</a:t>
            </a:r>
          </a:p>
          <a:p>
            <a:pPr marL="971550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(make proteins)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Comparing Prokaryotic and Eukaryotic Cells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Prokaryotic cells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characterized by having</a:t>
            </a:r>
          </a:p>
          <a:p>
            <a:pPr marL="968375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 nucleus</a:t>
            </a:r>
          </a:p>
          <a:p>
            <a:pPr marL="968375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 in an unbound region called 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nucleoid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75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 membrane-bound organelles</a:t>
            </a:r>
          </a:p>
          <a:p>
            <a:pPr marL="968375"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Cytoplasm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bound by the plasma membrane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Prokaryotic Cells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Prokaryotic Cells</a:t>
            </a:r>
            <a:endParaRPr lang="en-US" dirty="0"/>
          </a:p>
        </p:txBody>
      </p:sp>
      <p:pic>
        <p:nvPicPr>
          <p:cNvPr id="4" name="Picture 42" descr="06_05_ProkaryoticCel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21" y="1481138"/>
            <a:ext cx="62701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39624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A typical</a:t>
            </a:r>
            <a:br>
              <a:rPr lang="en-US" b="1" dirty="0" smtClean="0"/>
            </a:br>
            <a:r>
              <a:rPr lang="en-US" b="1" dirty="0" smtClean="0"/>
              <a:t>rod-shaped</a:t>
            </a:r>
            <a:br>
              <a:rPr lang="en-US" b="1" dirty="0" smtClean="0"/>
            </a:br>
            <a:r>
              <a:rPr lang="en-US" b="1" dirty="0" smtClean="0"/>
              <a:t>bacterium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705600" y="41148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 thin section</a:t>
            </a:r>
            <a:br>
              <a:rPr lang="en-US" b="1" dirty="0" smtClean="0"/>
            </a:br>
            <a:r>
              <a:rPr lang="en-US" b="1" dirty="0" smtClean="0"/>
              <a:t>through the</a:t>
            </a:r>
            <a:br>
              <a:rPr lang="en-US" b="1" dirty="0" smtClean="0"/>
            </a:br>
            <a:r>
              <a:rPr lang="en-US" b="1" dirty="0" smtClean="0"/>
              <a:t>bacterium </a:t>
            </a:r>
            <a:r>
              <a:rPr lang="en-US" b="1" i="1" dirty="0" smtClean="0"/>
              <a:t>Bacillus</a:t>
            </a:r>
            <a:br>
              <a:rPr lang="en-US" b="1" i="1" dirty="0" smtClean="0"/>
            </a:br>
            <a:r>
              <a:rPr lang="en-US" b="1" i="1" dirty="0" err="1" smtClean="0"/>
              <a:t>coagulans</a:t>
            </a:r>
            <a:r>
              <a:rPr lang="en-US" b="1" dirty="0" smtClean="0"/>
              <a:t> (TEM)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Eukaryotic cells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characterized by having</a:t>
            </a: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in a nucleus that is bounded by a membranous nuclear envelope</a:t>
            </a: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Membrane-bound organelles</a:t>
            </a: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Cytoplasm in the region between the plasma membrane and nucleus</a:t>
            </a:r>
          </a:p>
          <a:p>
            <a:pPr marL="971550" lvl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Eukaryotic cells are generally much larger than prokaryotic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Eukaryotic Cells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plasma membrane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selective barrier that allows sufficient passage of oxygen, nutrients, and waste to service the volume of every cell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general structure of a biological membrane is a double layer of phospholipids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Eukaryotic Cells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All organisms are made of cells</a:t>
            </a:r>
          </a:p>
          <a:p>
            <a:pPr>
              <a:buFontTx/>
              <a:buChar char="•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 structure is correlated to cellular function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cells are related by their descent from earlier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Fundamental Units of Life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Plasma membrane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45" descr="06_06_PlasmaMembran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650" y="1481138"/>
            <a:ext cx="4816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7600" y="5638800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Structure of the plasma membrane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37338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Hydrophilic</a:t>
            </a:r>
            <a:br>
              <a:rPr lang="en-US" b="1" dirty="0" smtClean="0"/>
            </a:br>
            <a:r>
              <a:rPr lang="en-US" b="1" dirty="0" smtClean="0"/>
              <a:t>region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14600" y="4572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Hydrophobic</a:t>
            </a:r>
            <a:br>
              <a:rPr lang="en-US" b="1" dirty="0" smtClean="0"/>
            </a:br>
            <a:r>
              <a:rPr lang="en-US" b="1" dirty="0" smtClean="0"/>
              <a:t>region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nucleus contains most of the DNA in a eukaryotic cell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use the information from the DNA to make proteins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Eukaryotic cell’s genetic instructions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nucleus </a:t>
            </a:r>
            <a:r>
              <a:rPr lang="en-US" sz="2400" dirty="0" smtClean="0"/>
              <a:t>contains most of the cell’s genes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nuclear envelope </a:t>
            </a:r>
            <a:r>
              <a:rPr lang="en-US" sz="2400" dirty="0" smtClean="0"/>
              <a:t>encloses the nucleus, separating it from the cytoplasm</a:t>
            </a:r>
          </a:p>
          <a:p>
            <a:endParaRPr lang="en-US" sz="24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nucleus, DNA is organized into discrete units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chromosome is composed of a single DNA molecule associated with proteins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DNA and proteins of chromosomes are together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chromatin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Nucleus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carry out protein synthesis in two locations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(free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the outside of the endoplasmic reticulum or the nuclear envelope (bound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Ribosomes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: Protein Factories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two distinct regions of ER</a:t>
            </a:r>
          </a:p>
          <a:p>
            <a:pPr marL="971550"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Smooth 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lacks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Rough 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surface is studded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Endoplasmic Reticulum: Biosynthetic Factory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Endoplasmic Reticulum</a:t>
            </a:r>
            <a:endParaRPr lang="en-US" dirty="0"/>
          </a:p>
        </p:txBody>
      </p:sp>
      <p:pic>
        <p:nvPicPr>
          <p:cNvPr id="4" name="Picture 17" descr="06_11bEndoplsmcReticulum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57" y="1481138"/>
            <a:ext cx="64800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1676400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Smooth ER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Rough ER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smooth ER: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Synthesizes lipids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Metabolizes carbohydrates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Detoxifies drugs and poisons</a:t>
            </a: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Stores calcium 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Functions of Smooth 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rough ER: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bound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secrete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(proteins covalently bonded to carbohydrates)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Distributes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transport vesicles,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proteins surrounded by membranes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Functions of Rough 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membranous sac of hydrolytic enzymes that can digest macromolecules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enzymes can hydrolyze proteins, fats, polysaccharides, and nucleic acids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enzymes work best in the acidic environment inside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Lysosomes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: Digestive Compartments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types of cell can engulf another cell by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this forms a food vacuole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fuses with the food vacuole and digests the molecules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also use enzymes to recycle the cell’s own organelles and macromolecules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Lysosomes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 study cells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Though usually too small to be seen by the unaided eye, cells can be complex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Biologists use microscopes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Lysosomes</a:t>
            </a:r>
            <a:endParaRPr lang="en-US" dirty="0"/>
          </a:p>
        </p:txBody>
      </p:sp>
      <p:pic>
        <p:nvPicPr>
          <p:cNvPr id="4" name="Picture 57" descr="06_13a_Lysosom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124" y="1481138"/>
            <a:ext cx="41697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62400" y="5638800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Phagocytosis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419100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Lysosome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962400" y="510540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Food vacuole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172200" y="45720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Digestion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Mitochondria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the sites of cellular respiration, a metabolic process that uses oxygen to generate ATP</a:t>
            </a:r>
          </a:p>
          <a:p>
            <a:pPr>
              <a:buFontTx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Chloroplasts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found in plants and algae, are the sites of photosynthesis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Mitochondria and chloroplasts change energy from one form to another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Mitochondria and chloroplasts have similarities with bacteria: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Enveloped by a double membrane</a:t>
            </a: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 free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circular DNA molecules</a:t>
            </a: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Grow and reproduce somewhat independently in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Evolutionary Origins of Mitochondria and Chloroplasts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Endosymbiont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early ancestor of eukaryotic cells engulfed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nonphotosynthetic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prokaryotic cell, which formed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endosymbiont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relationship with its host</a:t>
            </a:r>
          </a:p>
          <a:p>
            <a:pPr marL="971550" lvl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host cell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endosymbiont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merged into a single organism, a eukaryotic cell with a mitochondrion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Origins of Mitochondria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Chloroplasts contain the green pigment chlorophyll, as well as enzymes and other molecules that function in photosynthesis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Chloroplasts are found in leaves and other green organs of plants and in algae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Chloroplasts: Capture of Light Energy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cytoskeleton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network of fibers extending throughout the cytoplasm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organizes the cell’s structures and activities, anchoring many organelles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composed of three types of molecular structures</a:t>
            </a:r>
          </a:p>
          <a:p>
            <a:pPr marL="971550" lvl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Microtubules</a:t>
            </a:r>
          </a:p>
          <a:p>
            <a:pPr marL="971550" lvl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Microfilaments</a:t>
            </a:r>
          </a:p>
          <a:p>
            <a:pPr marL="971550" lvl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Intermediate filaments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cytoskeleton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cytoskeleton helps to support the cell and maintain its shape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interacts with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motor proteins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produce motility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Roles of the Cytoskeleton: Support and Motility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Microtubules control the beating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cilia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flagella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locomotor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appendages of some cells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Cilia and flagella differ in their beating patterns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Cilia and Flagella</a:t>
            </a:r>
            <a:br>
              <a:rPr lang="en-US" sz="4400" b="0" dirty="0" smtClean="0">
                <a:solidFill>
                  <a:srgbClr val="FF0000"/>
                </a:solidFill>
                <a:effectLst/>
              </a:rPr>
            </a:b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22" descr="06_23_FlagellaAndCilia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643312" cy="33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29400" y="5181600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Motion of cilia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3733800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Motion of flagella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2971800"/>
            <a:ext cx="1822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Direction of swimming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streaming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circular flow of cytoplasm within 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streaming speeds distribution of materials within the cell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Cells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cells synthesize and secrete materials that are external to the plasma 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Functions of the ECM</a:t>
            </a:r>
          </a:p>
          <a:p>
            <a:pPr marL="979488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 marL="979488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Adhesion</a:t>
            </a:r>
          </a:p>
          <a:p>
            <a:pPr marL="979488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Movement</a:t>
            </a:r>
          </a:p>
          <a:p>
            <a:pPr marL="979488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Regulation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Extracellular components and connections between cells help coordinate cellular activities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Scientists use microscopes to visualize cells too small to see with the naked eye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light microscope (LM)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visible light is passed through a specimen and then through glass lenses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Lenses refract (bend) the light, so that the image is magnified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sz="3200" dirty="0" smtClean="0">
                <a:latin typeface="Times New Roman" pitchFamily="18" charset="0"/>
                <a:cs typeface="Times New Roman" pitchFamily="18" charset="0"/>
              </a:rPr>
              <a:t>Cells rely on the integration of structures and organelles in order to function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example, a macrophage’s ability to destroy bacteria involves the whole cell, coordinating components such as the cytoskeleton,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plasma membrane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Cell: A Living Unit Greater Than the Sum of Its Parts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0" descr="06_33Macrophag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155899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Membrane Structure and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07_03FluidMosaicModel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5791989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505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Phospholipid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bilayer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plasma membrane is the boundary that separates the living cell from its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surroundings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plasma membrane exhibits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selective permeability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allowing some substances to cross it more easily than 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Life at the Edge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Phospholipids are the most abundant lipid in the plasma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Phospholipids are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amphipathic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containing hydrophobic and hydrophilic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fluid mosaic model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states that a membrane is a fluid structure with a “mosaic” of various proteins embedded in it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  <a:effectLst/>
              </a:rPr>
              <a:t>Cellular membranes are fluid mosaics of lipids and proteins</a:t>
            </a:r>
            <a:endParaRPr lang="en-US" sz="36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Membranes have been chemically analyzed and found to be made of proteins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lipids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Scientists studying the plasma membrane reasoned that it must be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Models: 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Scientific Inquiry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Model</a:t>
            </a:r>
            <a:endParaRPr lang="en-US" dirty="0"/>
          </a:p>
        </p:txBody>
      </p:sp>
      <p:pic>
        <p:nvPicPr>
          <p:cNvPr id="4" name="Picture 11" descr="07_02PhospholipidBilayer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454" y="1481138"/>
            <a:ext cx="52810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259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Hydrophilic</a:t>
            </a:r>
            <a:br>
              <a:rPr lang="en-US" b="1" dirty="0" smtClean="0"/>
            </a:b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Hydrophobic</a:t>
            </a:r>
            <a:br>
              <a:rPr lang="en-US" b="1" dirty="0" smtClean="0"/>
            </a:br>
            <a:r>
              <a:rPr lang="en-US" b="1" dirty="0" smtClean="0"/>
              <a:t>tail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213360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>
              <a:tabLst>
                <a:tab pos="125730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1972, S. J. Singer and G. Nicolson proposed that the membrane is a mosaic of proteins dispersed within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with only the hydrophilic regions exposed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 </a:t>
            </a:r>
          </a:p>
          <a:p>
            <a:pPr marL="350838" indent="-350838">
              <a:tabLst>
                <a:tab pos="1257300" algn="l"/>
              </a:tabLs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Freeze-fracture studies of the plasma membrane supported the fluid mosaic model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Freeze-fracture is a specialized preparation technique that splits a membrane along the middle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tabLst>
                <a:tab pos="1257300" algn="l"/>
              </a:tabLs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Model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Phospholipids in the plasma membrane can move within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of the lipids, and some proteins, drift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laterally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Rarely does a molecule flip-flop transversely across the membrane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Fluidity of Membranes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Fluidity of Membranes</a:t>
            </a:r>
            <a:endParaRPr lang="en-US" dirty="0"/>
          </a:p>
        </p:txBody>
      </p:sp>
      <p:pic>
        <p:nvPicPr>
          <p:cNvPr id="4" name="Picture 29" descr="07_05PlasmaMembran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595" y="1481138"/>
            <a:ext cx="70348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Do membrane proteins move?</a:t>
            </a:r>
            <a:br>
              <a:rPr lang="en-US" b="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7" descr="07_07MembraneProteinMov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6417"/>
            <a:ext cx="8229600" cy="32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41960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Mouse cell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590800" y="4724400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 cell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66800" y="2590800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Membrane proteins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19600" y="236220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Hybrid cell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477000" y="403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Mixed proteins</a:t>
            </a:r>
            <a:br>
              <a:rPr lang="en-US" b="1" dirty="0" smtClean="0"/>
            </a:br>
            <a:r>
              <a:rPr lang="en-US" b="1" dirty="0" smtClean="0"/>
              <a:t>after 1 hour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Three important parameters of microscopy</a:t>
            </a:r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Magnification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ratio of an object’s image size to its real size</a:t>
            </a:r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measure of the clarity of the image, or the minimum distance of two distinguishable points</a:t>
            </a:r>
          </a:p>
          <a:p>
            <a:pPr marL="971550" lvl="1">
              <a:lnSpc>
                <a:spcPct val="96000"/>
              </a:lnSpc>
              <a:spcBef>
                <a:spcPts val="6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Contrast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visible differences in parts of the sample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temperatures cool, membranes switch from a fluid state to a solid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temperature at which a membrane solidifies depends on the 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lipids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Membranes rich in unsaturated fatty acids are more fluid than those rich in saturated fatty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Membranes must be fluid to work properly; they are usually about as fluid as salad oil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Fluidity of Membranes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Variations in lipid composition of cell membranes of many species appear to be adaptations to specific environmental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Ability to change the lipid compositions in response to temperature changes has evolved in organisms that live where temperatures vary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Evolution of Differences in Membrane Lipid Composition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membrane is a collage of different proteins, often grouped together, embedded in the fluid matrix of the lipid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 determine most of the membrane’s specific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Peripheral proteins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bound to the surface of the membrane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Integral proteins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penetrate the hydrophobic core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Proteins and Their Functions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Six major functions of membrane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proteins: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Enzymatic activity</a:t>
            </a: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Signal transduction</a:t>
            </a: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Cell-cell recognition</a:t>
            </a: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Intercellular joining</a:t>
            </a:r>
          </a:p>
          <a:p>
            <a:pPr marL="990600" lvl="1" indent="-3175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Attachment to the cytoskeleton and extracellular matrix (ECM)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Proteins and Their Functions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Proteins and Their Functions</a:t>
            </a:r>
            <a:endParaRPr lang="en-US" dirty="0"/>
          </a:p>
        </p:txBody>
      </p:sp>
      <p:pic>
        <p:nvPicPr>
          <p:cNvPr id="4" name="Picture 25" descr="07_10aMembProteinFunc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6401"/>
            <a:ext cx="8229600" cy="38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a) Transport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5105400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) Enzymatic activity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324600" y="5105400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 transduction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228600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Enzymes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324600" y="198120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Signaling molecule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934200" y="2590800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Receptor</a:t>
            </a:r>
            <a:endParaRPr lang="en-US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Proteins and Their Functions</a:t>
            </a:r>
            <a:endParaRPr lang="en-US" dirty="0"/>
          </a:p>
        </p:txBody>
      </p:sp>
      <p:pic>
        <p:nvPicPr>
          <p:cNvPr id="4" name="Picture 21" descr="07_10bMembProteinFunc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89" y="1481138"/>
            <a:ext cx="80936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57200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Cell-cell recognition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4572000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Intercellular joining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4572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Attachment to</a:t>
            </a:r>
            <a:br>
              <a:rPr lang="en-US" b="1" dirty="0" smtClean="0"/>
            </a:br>
            <a:r>
              <a:rPr lang="en-US" b="1" dirty="0" smtClean="0"/>
              <a:t>     the cytoskeleton</a:t>
            </a:r>
            <a:br>
              <a:rPr lang="en-US" b="1" dirty="0" smtClean="0"/>
            </a:br>
            <a:r>
              <a:rPr lang="en-US" b="1" dirty="0" smtClean="0"/>
              <a:t>     and extracellular</a:t>
            </a:r>
            <a:br>
              <a:rPr lang="en-US" b="1" dirty="0" smtClean="0"/>
            </a:br>
            <a:r>
              <a:rPr lang="en-US" b="1" dirty="0" smtClean="0"/>
              <a:t>     matrix (ECM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cell must exchange materials with its surroundings, a process controlled by the plasma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Plasma membranes are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selectively permeable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regulating the cell’s molecular traffic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Membrane structure results in selective permeability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Hydrophobic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molecules, such as hydrocarbons, can dissolve in the lipid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pass through the membrane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rapidly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Polar molecules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such as sugars, do not cross the membrane easily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Permeability of the Lipid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Bilayer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Transport proteins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allow passage of hydrophilic substances across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transport proteins, called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channel proteins, have a hydrophilic channel that certain molecules or ions can use as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tunnel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Channel proteins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aquaporins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facilitate the passage of water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Transport Proteins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transport proteins, called carrier proteins, bind to molecules and change shape to shuttle them across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transport protein is specific for the substance it moves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Transport Proteins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  <p:pic>
        <p:nvPicPr>
          <p:cNvPr id="6" name="Picture 14" descr="06_03aMicroscopy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992" y="2131727"/>
            <a:ext cx="6986016" cy="32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213360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Brightfield</a:t>
            </a:r>
            <a:endParaRPr lang="en-US" sz="800" b="1" dirty="0"/>
          </a:p>
        </p:txBody>
      </p:sp>
      <p:sp>
        <p:nvSpPr>
          <p:cNvPr id="8" name="Rectangle 7"/>
          <p:cNvSpPr/>
          <p:nvPr/>
        </p:nvSpPr>
        <p:spPr>
          <a:xfrm>
            <a:off x="1371600" y="2895600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unstained specimen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 diffusion of a substance across a membrane with no energy </a:t>
            </a:r>
            <a:r>
              <a:rPr lang="en-US" b="1" dirty="0" smtClean="0"/>
              <a:t>investment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Diffusion </a:t>
            </a:r>
            <a:r>
              <a:rPr lang="en-US" sz="2400" dirty="0" smtClean="0"/>
              <a:t>is the tendency for molecules to spread out evenly into the available </a:t>
            </a:r>
            <a:r>
              <a:rPr lang="en-US" sz="2400" dirty="0" smtClean="0"/>
              <a:t>space</a:t>
            </a:r>
          </a:p>
          <a:p>
            <a:endParaRPr lang="en-US" sz="2400" dirty="0" smtClean="0"/>
          </a:p>
          <a:p>
            <a:r>
              <a:rPr lang="en-US" sz="2400" dirty="0" smtClean="0"/>
              <a:t>Although each molecule moves randomly, diffusion of a population of molecules may be directional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Passive transport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Passive transport</a:t>
            </a:r>
            <a:endParaRPr lang="en-US" dirty="0"/>
          </a:p>
        </p:txBody>
      </p:sp>
      <p:pic>
        <p:nvPicPr>
          <p:cNvPr id="6" name="Picture 25" descr="07_13aDiffusionMembran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6613"/>
            <a:ext cx="8229600" cy="40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1828800"/>
            <a:ext cx="20649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Molecules of dye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4724400"/>
            <a:ext cx="16385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Net diffusion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4724400"/>
            <a:ext cx="16385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Net diffusion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4724400"/>
            <a:ext cx="14670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Equilibrium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257800"/>
            <a:ext cx="27542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Diffusion of one solute</a:t>
            </a:r>
            <a:endParaRPr lang="en-US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Substances diffuse down their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concentration gradient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region along which the density of a chemical substance increases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work must be done to move substances down the concentration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gradient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diffusion of a substance across a biological membrane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passive transport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no energy is expended by the cell to make it happen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Passive transport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Osmosis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diffusion of water across a selectively permeable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Water diffuses across a membrane from the region of lower solute concentration to the region of higher solute concentration until the solute concentration is equal on both sides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  <a:effectLst/>
              </a:rPr>
              <a:t>Effects of Osmosis on Water Balance</a:t>
            </a:r>
            <a:endParaRPr lang="en-US" sz="36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Effects of Osmosis on Water Balance</a:t>
            </a:r>
            <a:endParaRPr lang="en-US" dirty="0"/>
          </a:p>
        </p:txBody>
      </p:sp>
      <p:pic>
        <p:nvPicPr>
          <p:cNvPr id="4" name="Picture 26" descr="07_14Osmo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926" y="1481138"/>
            <a:ext cx="44421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1600200"/>
            <a:ext cx="152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Lower</a:t>
            </a:r>
            <a:br>
              <a:rPr lang="en-US" sz="1400" b="1" dirty="0" smtClean="0"/>
            </a:br>
            <a:r>
              <a:rPr lang="en-US" sz="1400" b="1" dirty="0" smtClean="0"/>
              <a:t>concentration</a:t>
            </a:r>
            <a:br>
              <a:rPr lang="en-US" sz="1400" b="1" dirty="0" smtClean="0"/>
            </a:br>
            <a:r>
              <a:rPr lang="en-US" sz="1400" b="1" dirty="0" smtClean="0"/>
              <a:t>of solute (sugar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810000" y="1981200"/>
            <a:ext cx="1371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Higher </a:t>
            </a:r>
            <a:br>
              <a:rPr lang="en-US" sz="1400" b="1" dirty="0" smtClean="0"/>
            </a:br>
            <a:r>
              <a:rPr lang="en-US" sz="1400" b="1" dirty="0" smtClean="0"/>
              <a:t>concentration</a:t>
            </a:r>
            <a:br>
              <a:rPr lang="en-US" sz="1400" b="1" dirty="0" smtClean="0"/>
            </a:br>
            <a:r>
              <a:rPr lang="en-US" sz="1400" b="1" dirty="0" smtClean="0"/>
              <a:t>of solute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248400" y="1676400"/>
            <a:ext cx="1905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Same concentration</a:t>
            </a:r>
            <a:br>
              <a:rPr lang="en-US" sz="1400" b="1" dirty="0" smtClean="0"/>
            </a:br>
            <a:r>
              <a:rPr lang="en-US" sz="1400" b="1" dirty="0" smtClean="0"/>
              <a:t>of solute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343400" y="5562600"/>
            <a:ext cx="82426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Osmosis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Tonicity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ability of a surrounding solution to cause a cell to gain or lose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Isotonic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solution: Solute concentration is the same as that inside the cell; no net water movement across the plasma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Hypertonic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solution: Solute concentration is greater than that inside the cell; cell loses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Hypotonic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solution: Solute concentration is less than that inside the cell; cell gains water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Water Balance of Cells Without Walls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Water Balance</a:t>
            </a:r>
            <a:endParaRPr lang="en-US" dirty="0"/>
          </a:p>
        </p:txBody>
      </p:sp>
      <p:pic>
        <p:nvPicPr>
          <p:cNvPr id="4" name="Picture 40" descr="07_15WaterBalanc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754" y="1481138"/>
            <a:ext cx="66104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590800"/>
            <a:ext cx="14205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Animal cell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4724400"/>
            <a:ext cx="11929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Plant cell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19400" y="1600200"/>
            <a:ext cx="1295400" cy="48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Hypotonic</a:t>
            </a:r>
            <a:br>
              <a:rPr lang="en-US" sz="1400" b="1" dirty="0" smtClean="0"/>
            </a:br>
            <a:r>
              <a:rPr lang="en-US" sz="1400" b="1" dirty="0" smtClean="0"/>
              <a:t>solution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200400" y="15240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Isotonic</a:t>
            </a:r>
            <a:br>
              <a:rPr lang="en-US" sz="1400" b="1" dirty="0" smtClean="0"/>
            </a:br>
            <a:r>
              <a:rPr lang="en-US" sz="1400" b="1" dirty="0" smtClean="0"/>
              <a:t>solution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400800" y="1524000"/>
            <a:ext cx="1295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Hypertonic</a:t>
            </a:r>
            <a:br>
              <a:rPr lang="en-US" sz="1400" b="1" dirty="0" smtClean="0"/>
            </a:br>
            <a:r>
              <a:rPr lang="en-US" sz="1400" b="1" dirty="0" smtClean="0"/>
              <a:t>solution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657600" y="220980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029200" y="213360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205740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Hypertonic or hypotonic environments create osmotic problems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Osmoregulation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control of solute concentrations and water balance, is a necessary adaptation for life in such environments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Water Balance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2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facilitated diffusion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transport proteins speed the passive movement of molecules across the plasma membrane</a:t>
            </a:r>
          </a:p>
          <a:p>
            <a:pPr>
              <a:spcBef>
                <a:spcPct val="2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Channel proteins provide corridors that allow a specific molecule or ion to cross the membrane</a:t>
            </a:r>
          </a:p>
          <a:p>
            <a:pPr>
              <a:spcBef>
                <a:spcPct val="25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Channel proteins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317500">
              <a:spcBef>
                <a:spcPct val="18000"/>
              </a:spcBef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Aquaporins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for facilitated diffusion of water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Facilitated Diffusion: Passive Transport Aided by Proteins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Passive Transport Aided by Proteins</a:t>
            </a:r>
            <a:endParaRPr lang="en-US" dirty="0"/>
          </a:p>
        </p:txBody>
      </p:sp>
      <p:pic>
        <p:nvPicPr>
          <p:cNvPr id="4" name="Picture 23" descr="07_17FacilitatedDiffus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163" y="1481138"/>
            <a:ext cx="44756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2057400"/>
            <a:ext cx="1447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 channel</a:t>
            </a:r>
            <a:br>
              <a:rPr lang="en-US" b="1" dirty="0" smtClean="0"/>
            </a:br>
            <a:r>
              <a:rPr lang="en-US" b="1" dirty="0" smtClean="0"/>
              <a:t>     protein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0" y="5867400"/>
            <a:ext cx="18341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Carrier protein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638800" y="51816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Carrier proteins undergo a subtle change in shape that </a:t>
            </a:r>
            <a:r>
              <a:rPr lang="en-US" dirty="0" err="1" smtClean="0"/>
              <a:t>translocates</a:t>
            </a:r>
            <a:r>
              <a:rPr lang="en-US" dirty="0" smtClean="0"/>
              <a:t> the solute-binding site across the membrane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  <p:pic>
        <p:nvPicPr>
          <p:cNvPr id="4" name="Picture 8" descr="06_03bMicroscopy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895" y="1981200"/>
            <a:ext cx="5895679" cy="29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3124200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stained specimen)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95600" y="243840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Brightfield</a:t>
            </a:r>
            <a:endParaRPr lang="en-US" sz="8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Facilitated diffusion is still passive because the solute moves down its concentration gradient, and the transport requires 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Active transport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moves substances against their concentration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gradients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Active transport requires energy, usually in the form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Active transport is performed by specific proteins embedded in the membranes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effectLst/>
              </a:rPr>
              <a:t>Active transport uses energy to move solutes against their gradients</a:t>
            </a:r>
            <a:endParaRPr lang="en-US" sz="32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Small molecules and water enter or leave the cell through the lipid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via transport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Large molecules, such as polysaccharides and proteins, cross the membrane in bulk via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vesicles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Bulk transport requires energy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Bulk transport across the plasma membrane occurs by </a:t>
            </a:r>
            <a:r>
              <a:rPr lang="en-US" sz="2800" b="0" dirty="0" err="1" smtClean="0">
                <a:solidFill>
                  <a:srgbClr val="FF0000"/>
                </a:solidFill>
                <a:effectLst/>
              </a:rPr>
              <a:t>exocytosis</a:t>
            </a:r>
            <a:r>
              <a:rPr lang="en-US" sz="2800" b="0" dirty="0" smtClean="0">
                <a:solidFill>
                  <a:srgbClr val="FF0000"/>
                </a:solidFill>
                <a:effectLst/>
              </a:rPr>
              <a:t> and </a:t>
            </a:r>
            <a:r>
              <a:rPr lang="en-US" sz="2800" b="0" dirty="0" err="1" smtClean="0">
                <a:solidFill>
                  <a:srgbClr val="FF0000"/>
                </a:solidFill>
                <a:effectLst/>
              </a:rPr>
              <a:t>endocytosis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transport vesicles migrate to the membrane, fuse with it, and release their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cells use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export their products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Exocytosis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cell takes in macromolecules by forming vesicles from the plasma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reversal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involving different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three types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317500">
              <a:spcBef>
                <a:spcPct val="18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(“cellular eating”)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Pinocytosis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(“cellular drinking”)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Receptor-mediated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endocytosis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Endocytosis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err="1" smtClean="0"/>
              <a:t>phagocytosis</a:t>
            </a:r>
            <a:r>
              <a:rPr lang="en-US" sz="2400" b="1" dirty="0" smtClean="0"/>
              <a:t> </a:t>
            </a:r>
            <a:r>
              <a:rPr lang="en-US" sz="2400" dirty="0" smtClean="0"/>
              <a:t>a cell engulfs a particle in a vacuole</a:t>
            </a:r>
          </a:p>
          <a:p>
            <a:r>
              <a:rPr lang="en-US" sz="2400" dirty="0" smtClean="0"/>
              <a:t>In </a:t>
            </a:r>
            <a:r>
              <a:rPr lang="en-US" sz="2400" b="1" dirty="0" err="1" smtClean="0"/>
              <a:t>pinocytosis</a:t>
            </a:r>
            <a:r>
              <a:rPr lang="en-US" sz="2400" dirty="0" smtClean="0"/>
              <a:t>, molecules are taken up when extracellular fluid is “gulped” into tiny vesicles</a:t>
            </a:r>
          </a:p>
          <a:p>
            <a:r>
              <a:rPr lang="en-US" sz="2400" dirty="0" smtClean="0"/>
              <a:t>In </a:t>
            </a:r>
            <a:r>
              <a:rPr lang="en-US" sz="2400" b="1" dirty="0" smtClean="0"/>
              <a:t>receptor-mediated </a:t>
            </a:r>
            <a:r>
              <a:rPr lang="en-US" sz="2400" b="1" dirty="0" err="1" smtClean="0"/>
              <a:t>endocytosis</a:t>
            </a:r>
            <a:r>
              <a:rPr lang="en-US" sz="2400" dirty="0" smtClean="0"/>
              <a:t>, binding of </a:t>
            </a:r>
            <a:r>
              <a:rPr lang="en-US" sz="2400" dirty="0" err="1" smtClean="0"/>
              <a:t>ligands</a:t>
            </a:r>
            <a:r>
              <a:rPr lang="en-US" sz="2400" dirty="0" smtClean="0"/>
              <a:t> to receptors triggers vesicle 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transport across the plasma membrane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transport across the plasma membrane</a:t>
            </a:r>
            <a:endParaRPr lang="en-US" dirty="0"/>
          </a:p>
        </p:txBody>
      </p:sp>
      <p:pic>
        <p:nvPicPr>
          <p:cNvPr id="4" name="Picture 55" descr="07_22_Endocyto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145" y="1481138"/>
            <a:ext cx="64617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End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  <p:pic>
        <p:nvPicPr>
          <p:cNvPr id="4" name="Picture 6" descr="06_03cMicroscopy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041071" cy="21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057400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Phase-contrast</a:t>
            </a:r>
            <a:endParaRPr lang="en-US" b="1" dirty="0"/>
          </a:p>
        </p:txBody>
      </p:sp>
      <p:pic>
        <p:nvPicPr>
          <p:cNvPr id="6" name="Picture 11" descr="06_03e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010391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16764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pic>
        <p:nvPicPr>
          <p:cNvPr id="8" name="Picture 16" descr="06_03iMicroscopy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2029591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0" y="5791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Scanning electron</a:t>
            </a:r>
            <a:br>
              <a:rPr lang="en-US" b="1" dirty="0" smtClean="0"/>
            </a:br>
            <a:r>
              <a:rPr lang="en-US" b="1" dirty="0" smtClean="0"/>
              <a:t>microscopy (SEM</a:t>
            </a:r>
            <a:endParaRPr lang="en-US" dirty="0"/>
          </a:p>
        </p:txBody>
      </p:sp>
      <p:pic>
        <p:nvPicPr>
          <p:cNvPr id="10" name="Picture 15" descr="06_03jMicroscopy-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4250" y="4029075"/>
            <a:ext cx="255311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42672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Transmission electron</a:t>
            </a:r>
            <a:br>
              <a:rPr lang="en-US" b="1" dirty="0" smtClean="0"/>
            </a:br>
            <a:r>
              <a:rPr lang="en-US" b="1" dirty="0" smtClean="0"/>
              <a:t>microscopy (TEM)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LMs can magnify effectively to about 1,000 times the size of the actual specimen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Various techniques enhance contrast and enable cell components to be stained or labeled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structures, including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organelles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(membrane-enclosed compartments), are too small to be resolved by an LM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Microscopy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2408</Words>
  <Application>Microsoft Office PowerPoint</Application>
  <PresentationFormat>On-screen Show (4:3)</PresentationFormat>
  <Paragraphs>399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Concourse</vt:lpstr>
      <vt:lpstr>Chapter 6</vt:lpstr>
      <vt:lpstr>The Fundamental Units of Life</vt:lpstr>
      <vt:lpstr>Biologists use microscopes</vt:lpstr>
      <vt:lpstr>Microscopy</vt:lpstr>
      <vt:lpstr>Microscopy</vt:lpstr>
      <vt:lpstr>Microscopy</vt:lpstr>
      <vt:lpstr>Microscopy</vt:lpstr>
      <vt:lpstr>Microscopy</vt:lpstr>
      <vt:lpstr>Microscopy</vt:lpstr>
      <vt:lpstr>Microscopy</vt:lpstr>
      <vt:lpstr>Cell Fractionation</vt:lpstr>
      <vt:lpstr>Cell Fractionation</vt:lpstr>
      <vt:lpstr>Cell Fractionation</vt:lpstr>
      <vt:lpstr>Eukaryotic cells have internal membranes that compartmentalize their functions</vt:lpstr>
      <vt:lpstr>Comparing Prokaryotic and Eukaryotic Cells</vt:lpstr>
      <vt:lpstr>Prokaryotic Cells</vt:lpstr>
      <vt:lpstr>Prokaryotic Cells</vt:lpstr>
      <vt:lpstr>Eukaryotic Cells</vt:lpstr>
      <vt:lpstr>Eukaryotic Cells</vt:lpstr>
      <vt:lpstr>Plasma membrane</vt:lpstr>
      <vt:lpstr>Eukaryotic cell’s genetic instructions</vt:lpstr>
      <vt:lpstr>Nucleus</vt:lpstr>
      <vt:lpstr>Ribosomes: Protein Factories</vt:lpstr>
      <vt:lpstr>The Endoplasmic Reticulum: Biosynthetic Factory</vt:lpstr>
      <vt:lpstr>Endoplasmic Reticulum</vt:lpstr>
      <vt:lpstr>Functions of Smooth ER</vt:lpstr>
      <vt:lpstr>Functions of Rough ER</vt:lpstr>
      <vt:lpstr>Lysosomes: Digestive Compartments</vt:lpstr>
      <vt:lpstr>Lysosomes</vt:lpstr>
      <vt:lpstr>Lysosomes</vt:lpstr>
      <vt:lpstr>Mitochondria and chloroplasts change energy from one form to another</vt:lpstr>
      <vt:lpstr>The Evolutionary Origins of Mitochondria and Chloroplasts</vt:lpstr>
      <vt:lpstr>Origins of Mitochondria</vt:lpstr>
      <vt:lpstr>Chloroplasts: Capture of Light Energy</vt:lpstr>
      <vt:lpstr>The cytoskeleton</vt:lpstr>
      <vt:lpstr>Roles of the Cytoskeleton: Support and Motility</vt:lpstr>
      <vt:lpstr>Cilia and Flagella </vt:lpstr>
      <vt:lpstr>Cells</vt:lpstr>
      <vt:lpstr>Extracellular components and connections between cells help coordinate cellular activities</vt:lpstr>
      <vt:lpstr>The Cell: A Living Unit Greater Than the Sum of Its Parts</vt:lpstr>
      <vt:lpstr>Chapter 7</vt:lpstr>
      <vt:lpstr>Life at the Edge</vt:lpstr>
      <vt:lpstr>Cellular membranes are fluid mosaics of lipids and proteins</vt:lpstr>
      <vt:lpstr>Membrane Models: Scientific Inquiry</vt:lpstr>
      <vt:lpstr>Membrane Model</vt:lpstr>
      <vt:lpstr>Membrane Model</vt:lpstr>
      <vt:lpstr>The Fluidity of Membranes</vt:lpstr>
      <vt:lpstr>The Fluidity of Membranes</vt:lpstr>
      <vt:lpstr>Do membrane proteins move? </vt:lpstr>
      <vt:lpstr>The Fluidity of Membranes</vt:lpstr>
      <vt:lpstr>Evolution of Differences in Membrane Lipid Composition</vt:lpstr>
      <vt:lpstr>Membrane Proteins and Their Functions</vt:lpstr>
      <vt:lpstr>Membrane Proteins and Their Functions</vt:lpstr>
      <vt:lpstr>Membrane Proteins and Their Functions</vt:lpstr>
      <vt:lpstr>Membrane Proteins and Their Functions</vt:lpstr>
      <vt:lpstr>Membrane structure results in selective permeability</vt:lpstr>
      <vt:lpstr>The Permeability of the Lipid Bilayer</vt:lpstr>
      <vt:lpstr>Transport Proteins</vt:lpstr>
      <vt:lpstr>Transport Proteins</vt:lpstr>
      <vt:lpstr>Passive transport</vt:lpstr>
      <vt:lpstr>Passive transport</vt:lpstr>
      <vt:lpstr>Passive transport</vt:lpstr>
      <vt:lpstr>Effects of Osmosis on Water Balance</vt:lpstr>
      <vt:lpstr>Effects of Osmosis on Water Balance</vt:lpstr>
      <vt:lpstr>Water Balance of Cells Without Walls</vt:lpstr>
      <vt:lpstr>Water Balance</vt:lpstr>
      <vt:lpstr>Water Balance</vt:lpstr>
      <vt:lpstr>Facilitated Diffusion: Passive Transport Aided by Proteins</vt:lpstr>
      <vt:lpstr>Passive Transport Aided by Proteins</vt:lpstr>
      <vt:lpstr>Active transport uses energy to move solutes against their gradients</vt:lpstr>
      <vt:lpstr>Bulk transport across the plasma membrane occurs by exocytosis and endocytosis</vt:lpstr>
      <vt:lpstr>Exocytosis</vt:lpstr>
      <vt:lpstr>Endocytosis</vt:lpstr>
      <vt:lpstr>transport across the plasma membrane</vt:lpstr>
      <vt:lpstr>transport across the plasma membrane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 </dc:creator>
  <cp:lastModifiedBy> </cp:lastModifiedBy>
  <cp:revision>80</cp:revision>
  <dcterms:created xsi:type="dcterms:W3CDTF">2013-01-28T16:35:46Z</dcterms:created>
  <dcterms:modified xsi:type="dcterms:W3CDTF">2013-01-28T19:50:54Z</dcterms:modified>
</cp:coreProperties>
</file>